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1fce5915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1fce59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1fce591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f1fce591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f1fce591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f1fce591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1fce591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1fce591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1fce5915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f1fce591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fdb9d6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fdb9d6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fdb9d6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fdb9d6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f1fce591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f1fce591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2b86c54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2b86c54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1fce591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f1fce591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1fce5915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f1fce59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1fce591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1fce591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f1fce5915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f1fce59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f1fce591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f1fce59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f1fce591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f1fce591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2b5154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2b515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search/cs?searchtype=author&amp;query=Zhu%2C+J" TargetMode="External"/><Relationship Id="rId4" Type="http://schemas.openxmlformats.org/officeDocument/2006/relationships/hyperlink" Target="https://arxiv.org/search/cs?searchtype=author&amp;query=Park%2C+T" TargetMode="External"/><Relationship Id="rId10" Type="http://schemas.openxmlformats.org/officeDocument/2006/relationships/hyperlink" Target="https://arxiv.org/abs/1703.10593" TargetMode="External"/><Relationship Id="rId9" Type="http://schemas.openxmlformats.org/officeDocument/2006/relationships/hyperlink" Target="https://arxiv.org/search/cs?searchtype=author&amp;query=Efros%2C+A+A" TargetMode="External"/><Relationship Id="rId5" Type="http://schemas.openxmlformats.org/officeDocument/2006/relationships/hyperlink" Target="https://arxiv.org/search/cs?searchtype=author&amp;query=Park%2C+T" TargetMode="External"/><Relationship Id="rId6" Type="http://schemas.openxmlformats.org/officeDocument/2006/relationships/hyperlink" Target="https://arxiv.org/search/cs?searchtype=author&amp;query=Isola%2C+P" TargetMode="External"/><Relationship Id="rId7" Type="http://schemas.openxmlformats.org/officeDocument/2006/relationships/hyperlink" Target="https://arxiv.org/search/cs?searchtype=author&amp;query=Isola%2C+P" TargetMode="External"/><Relationship Id="rId8" Type="http://schemas.openxmlformats.org/officeDocument/2006/relationships/hyperlink" Target="https://arxiv.org/search/cs?searchtype=author&amp;query=Efros%2C+A+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18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cycleGAN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10 Mars 2020</a:t>
            </a:r>
            <a:endParaRPr sz="1400"/>
          </a:p>
        </p:txBody>
      </p:sp>
      <p:sp>
        <p:nvSpPr>
          <p:cNvPr id="55" name="Google Shape;55;p13"/>
          <p:cNvSpPr txBox="1"/>
          <p:nvPr/>
        </p:nvSpPr>
        <p:spPr>
          <a:xfrm>
            <a:off x="799600" y="2401275"/>
            <a:ext cx="76041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rgbClr val="FFFFFF"/>
                </a:solidFill>
              </a:rPr>
              <a:t>Unpaired Image-to-Image Translation using Cycle-Consistent Adversarial Networks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Jun-Yan Zhu</a:t>
            </a:r>
            <a:r>
              <a:rPr lang="fr" sz="1100">
                <a:solidFill>
                  <a:srgbClr val="FFFFFF"/>
                </a:solidFill>
              </a:rPr>
              <a:t>,</a:t>
            </a:r>
            <a:r>
              <a:rPr lang="fr" sz="11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Taesung Park</a:t>
            </a:r>
            <a:r>
              <a:rPr lang="fr" sz="1100">
                <a:solidFill>
                  <a:srgbClr val="FFFFFF"/>
                </a:solidFill>
              </a:rPr>
              <a:t>,</a:t>
            </a:r>
            <a:r>
              <a:rPr lang="fr" sz="1100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Phillip Isola</a:t>
            </a:r>
            <a:r>
              <a:rPr lang="fr" sz="1100">
                <a:solidFill>
                  <a:srgbClr val="FFFFFF"/>
                </a:solidFill>
              </a:rPr>
              <a:t>,</a:t>
            </a:r>
            <a:r>
              <a:rPr lang="fr" sz="1100">
                <a:solidFill>
                  <a:srgbClr val="FFFFFF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100" u="sng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Alexei A. Efros</a:t>
            </a:r>
            <a:endParaRPr sz="11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10"/>
              </a:rPr>
              <a:t>https://arxiv.org/abs/1703.10593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https://junyanz.github.io/CycleGAN/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26" name="Google Shape;126;p22"/>
          <p:cNvSpPr txBox="1"/>
          <p:nvPr>
            <p:ph idx="2" type="body"/>
          </p:nvPr>
        </p:nvSpPr>
        <p:spPr>
          <a:xfrm>
            <a:off x="4939500" y="724200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problème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principe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coûts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fr" sz="2400"/>
              <a:t>métriques d’évaluation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implémentation et résultats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métriques d’évaluation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453250" y="984775"/>
            <a:ext cx="7158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AMT perceptual studies</a:t>
            </a:r>
            <a:r>
              <a:rPr lang="fr" sz="1800">
                <a:solidFill>
                  <a:srgbClr val="FFFFFF"/>
                </a:solidFill>
              </a:rPr>
              <a:t> : (proposé par Isola et al. pour Pix2Pix)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385375" y="1414675"/>
            <a:ext cx="73521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sur la tâche “carte↔vue satellite”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évaluée sur </a:t>
            </a:r>
            <a:r>
              <a:rPr lang="fr">
                <a:solidFill>
                  <a:srgbClr val="FFFFFF"/>
                </a:solidFill>
              </a:rPr>
              <a:t>Amazon Turk (AMT) par méthode</a:t>
            </a:r>
            <a:r>
              <a:rPr lang="fr">
                <a:solidFill>
                  <a:srgbClr val="FFFFFF"/>
                </a:solidFill>
              </a:rPr>
              <a:t> “real vs fake”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“Participants were shown a sequence of pairs of images, one a real photo or map and one fake (generated by our algorithm or a baseline), and asked to click on the image they thought was real.”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1057" l="3633" r="5075" t="70595"/>
          <a:stretch/>
        </p:blipFill>
        <p:spPr>
          <a:xfrm>
            <a:off x="503950" y="3204650"/>
            <a:ext cx="4283850" cy="13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50" y="2957975"/>
            <a:ext cx="3451925" cy="19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5356350" y="2645875"/>
            <a:ext cx="2571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Amazon </a:t>
            </a:r>
            <a:r>
              <a:rPr lang="fr">
                <a:solidFill>
                  <a:srgbClr val="FFFFFF"/>
                </a:solidFill>
              </a:rPr>
              <a:t>Turk (AMT)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métriques d’évaluation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258250" y="648225"/>
            <a:ext cx="9339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FCN score</a:t>
            </a:r>
            <a:r>
              <a:rPr lang="fr" sz="1800">
                <a:solidFill>
                  <a:srgbClr val="FFFFFF"/>
                </a:solidFill>
              </a:rPr>
              <a:t> :</a:t>
            </a:r>
            <a:r>
              <a:rPr lang="fr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(“FCN score” : Fully Convolutional Networks for Semantic Segmentation, Jonathan Long et Evan Shelhamer)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243650" y="978525"/>
            <a:ext cx="74379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recherche d’une métrique automatisée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sur la tâche “Cityscapes labels→photo”.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évalue l’interprétabilité du résultat par un algorithme classique de segmentation sémantique (ici le FCN)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Sur une image générée par le cycleGAN, le FCN prédit une carte de labels. Cette carte sera ensuite comparée à l’image d’entrée avec des métriques classiques :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per-pixel accuracy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per-class accuracy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mean class Intersection-Over-Union (IOU)(indice de Jaccard)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44794" l="0" r="0" t="0"/>
          <a:stretch/>
        </p:blipFill>
        <p:spPr>
          <a:xfrm>
            <a:off x="243650" y="3580738"/>
            <a:ext cx="3477075" cy="8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554" y="3174111"/>
            <a:ext cx="2159596" cy="16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413" y="3330335"/>
            <a:ext cx="950325" cy="137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4032" y="3324395"/>
            <a:ext cx="944386" cy="138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4"/>
          <p:cNvCxnSpPr>
            <a:stCxn id="144" idx="3"/>
            <a:endCxn id="147" idx="1"/>
          </p:cNvCxnSpPr>
          <p:nvPr/>
        </p:nvCxnSpPr>
        <p:spPr>
          <a:xfrm>
            <a:off x="3720725" y="4016363"/>
            <a:ext cx="653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>
            <a:stCxn id="146" idx="3"/>
            <a:endCxn id="145" idx="1"/>
          </p:cNvCxnSpPr>
          <p:nvPr/>
        </p:nvCxnSpPr>
        <p:spPr>
          <a:xfrm>
            <a:off x="6268738" y="4016358"/>
            <a:ext cx="568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4"/>
          <p:cNvSpPr txBox="1"/>
          <p:nvPr/>
        </p:nvSpPr>
        <p:spPr>
          <a:xfrm>
            <a:off x="1536025" y="4382425"/>
            <a:ext cx="1756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cycleGAN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026575" y="4649225"/>
            <a:ext cx="6951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FCN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métriques d’évaluation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26100" y="1105450"/>
            <a:ext cx="3831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</a:rPr>
              <a:t>Semantic segmentation metrics</a:t>
            </a:r>
            <a:r>
              <a:rPr lang="fr" sz="1800">
                <a:solidFill>
                  <a:srgbClr val="FFFFFF"/>
                </a:solidFill>
              </a:rPr>
              <a:t> :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96550" y="1499175"/>
            <a:ext cx="72927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Toujours sur Cityscape, pour le sens inverse (photo→labels), les images sont labellisées, donc ils utilisent les métriques classiques :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per-pixel accuracy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per-class accuracy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fr">
                <a:solidFill>
                  <a:srgbClr val="FFFFFF"/>
                </a:solidFill>
              </a:rPr>
              <a:t>mean class Intersection-Over-Union (Class IOU).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54877"/>
          <a:stretch/>
        </p:blipFill>
        <p:spPr>
          <a:xfrm>
            <a:off x="496550" y="3470824"/>
            <a:ext cx="5344550" cy="10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5"/>
          <p:cNvCxnSpPr>
            <a:stCxn id="159" idx="3"/>
          </p:cNvCxnSpPr>
          <p:nvPr/>
        </p:nvCxnSpPr>
        <p:spPr>
          <a:xfrm flipH="1" rot="10800000">
            <a:off x="5841100" y="4016912"/>
            <a:ext cx="703200" cy="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5"/>
          <p:cNvSpPr txBox="1"/>
          <p:nvPr/>
        </p:nvSpPr>
        <p:spPr>
          <a:xfrm>
            <a:off x="6677650" y="3651725"/>
            <a:ext cx="18675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</a:rPr>
              <a:t>à comparer au ground truth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4939500" y="724200"/>
            <a:ext cx="3198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problème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principe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coûts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métriques d’évaluation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b="1" lang="fr" sz="2400"/>
              <a:t>résultats</a:t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résultats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925" y="893100"/>
            <a:ext cx="3445670" cy="39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résultats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50" y="893100"/>
            <a:ext cx="5400699" cy="37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43804" r="0" t="0"/>
          <a:stretch/>
        </p:blipFill>
        <p:spPr>
          <a:xfrm>
            <a:off x="6254737" y="1599950"/>
            <a:ext cx="2668050" cy="58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5">
            <a:alphaModFix/>
          </a:blip>
          <a:srcRect b="56570" l="33208" r="0" t="0"/>
          <a:stretch/>
        </p:blipFill>
        <p:spPr>
          <a:xfrm>
            <a:off x="6230900" y="2828375"/>
            <a:ext cx="2563275" cy="2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 b="0" l="33208" r="0" t="42719"/>
          <a:stretch/>
        </p:blipFill>
        <p:spPr>
          <a:xfrm>
            <a:off x="6254713" y="3813150"/>
            <a:ext cx="2563275" cy="3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6330925" y="1193225"/>
            <a:ext cx="11265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GAN 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307100" y="2453925"/>
            <a:ext cx="1704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Forward Cycle</a:t>
            </a:r>
            <a:r>
              <a:rPr lang="fr">
                <a:solidFill>
                  <a:srgbClr val="FFFFFF"/>
                </a:solidFill>
              </a:rPr>
              <a:t> 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6307100" y="3410175"/>
            <a:ext cx="1786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Backward Cycle</a:t>
            </a:r>
            <a:r>
              <a:rPr lang="fr">
                <a:solidFill>
                  <a:srgbClr val="FFFFFF"/>
                </a:solidFill>
              </a:rPr>
              <a:t> 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8"/>
          <p:cNvSpPr txBox="1"/>
          <p:nvPr/>
        </p:nvSpPr>
        <p:spPr>
          <a:xfrm flipH="1">
            <a:off x="5093075" y="1584325"/>
            <a:ext cx="10674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0000"/>
                </a:solidFill>
              </a:rPr>
              <a:t>instables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87" name="Google Shape;187;p28"/>
          <p:cNvCxnSpPr/>
          <p:nvPr/>
        </p:nvCxnSpPr>
        <p:spPr>
          <a:xfrm flipH="1">
            <a:off x="5158025" y="1615975"/>
            <a:ext cx="300" cy="31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exemples de résultats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-1030" l="0" r="0" t="0"/>
          <a:stretch/>
        </p:blipFill>
        <p:spPr>
          <a:xfrm>
            <a:off x="152400" y="1045500"/>
            <a:ext cx="4262015" cy="3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815" y="1045500"/>
            <a:ext cx="4424785" cy="394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" type="subTitle"/>
          </p:nvPr>
        </p:nvSpPr>
        <p:spPr>
          <a:xfrm>
            <a:off x="245000" y="100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exemples de ratés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6" y="1182150"/>
            <a:ext cx="4020675" cy="31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75" y="946274"/>
            <a:ext cx="4020675" cy="352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200"/>
            <a:ext cx="4102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fr" sz="2400"/>
              <a:t>le problème à résoudre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principe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</a:t>
            </a:r>
            <a:r>
              <a:rPr lang="fr"/>
              <a:t>coûts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métriques d’évaluation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implémentation et résultats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15375" y="24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unpaired translation (style transfert)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859350" y="588300"/>
            <a:ext cx="2016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paired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715100" y="588300"/>
            <a:ext cx="2016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unpaired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2467" t="0"/>
          <a:stretch/>
        </p:blipFill>
        <p:spPr>
          <a:xfrm>
            <a:off x="1270575" y="996375"/>
            <a:ext cx="1811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175" y="1020188"/>
            <a:ext cx="20002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50" y="4005550"/>
            <a:ext cx="2765700" cy="9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667875" y="3566625"/>
            <a:ext cx="10170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</a:rPr>
              <a:t>pix2pix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3" name="Google Shape;73;p15"/>
          <p:cNvCxnSpPr>
            <a:stCxn id="69" idx="2"/>
            <a:endCxn id="72" idx="0"/>
          </p:cNvCxnSpPr>
          <p:nvPr/>
        </p:nvCxnSpPr>
        <p:spPr>
          <a:xfrm>
            <a:off x="2176375" y="3387150"/>
            <a:ext cx="0" cy="17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 txBox="1"/>
          <p:nvPr/>
        </p:nvSpPr>
        <p:spPr>
          <a:xfrm>
            <a:off x="5588700" y="3590350"/>
            <a:ext cx="13038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</a:rPr>
              <a:t>cycleGAN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5" name="Google Shape;75;p15"/>
          <p:cNvCxnSpPr/>
          <p:nvPr/>
        </p:nvCxnSpPr>
        <p:spPr>
          <a:xfrm flipH="1">
            <a:off x="6192100" y="3364800"/>
            <a:ext cx="17700" cy="22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problème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fr" sz="2400"/>
              <a:t>principe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coûts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métriques d’évaluation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implémentation et résultats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45000" y="136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principe général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50" y="733050"/>
            <a:ext cx="8000100" cy="18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51054" l="0" r="0" t="0"/>
          <a:stretch/>
        </p:blipFill>
        <p:spPr>
          <a:xfrm>
            <a:off x="327375" y="2754275"/>
            <a:ext cx="4212125" cy="21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48696"/>
          <a:stretch/>
        </p:blipFill>
        <p:spPr>
          <a:xfrm>
            <a:off x="4767650" y="2754275"/>
            <a:ext cx="4018499" cy="21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problème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principe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b="1" lang="fr" sz="2400"/>
              <a:t>les coûts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métriques d’évaluation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implémentation et résultats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159300" y="-10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fonctions de </a:t>
            </a:r>
            <a:r>
              <a:rPr lang="fr">
                <a:solidFill>
                  <a:srgbClr val="FFFFFF"/>
                </a:solidFill>
              </a:rPr>
              <a:t>coût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39875" y="432150"/>
            <a:ext cx="256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FFFFFF"/>
                </a:solidFill>
              </a:rPr>
              <a:t>adversarial loss</a:t>
            </a:r>
            <a:endParaRPr sz="1800" u="sng">
              <a:solidFill>
                <a:srgbClr val="FFFFFF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84125" y="3349125"/>
            <a:ext cx="25644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rgbClr val="FFFFFF"/>
                </a:solidFill>
              </a:rPr>
              <a:t>cycle consistency</a:t>
            </a:r>
            <a:r>
              <a:rPr lang="fr" sz="1800" u="sng">
                <a:solidFill>
                  <a:srgbClr val="FFFFFF"/>
                </a:solidFill>
              </a:rPr>
              <a:t> loss</a:t>
            </a:r>
            <a:endParaRPr sz="1800" u="sng">
              <a:solidFill>
                <a:srgbClr val="FFFFFF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2525"/>
            <a:ext cx="4220325" cy="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35" y="3931750"/>
            <a:ext cx="3837615" cy="5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579775"/>
            <a:ext cx="8839200" cy="35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25" y="1520962"/>
            <a:ext cx="4536433" cy="18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237575" y="159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coût final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75" y="1018625"/>
            <a:ext cx="5871100" cy="12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0450"/>
            <a:ext cx="8839201" cy="186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210838" y="-47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FFFFFF"/>
                </a:solidFill>
              </a:rPr>
              <a:t>L</a:t>
            </a:r>
            <a:r>
              <a:rPr baseline="-25000" lang="fr" sz="3600">
                <a:solidFill>
                  <a:srgbClr val="FFFFFF"/>
                </a:solidFill>
              </a:rPr>
              <a:t>identity</a:t>
            </a:r>
            <a:endParaRPr baseline="-25000" sz="3600">
              <a:solidFill>
                <a:srgbClr val="FFFFFF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938" y="1469150"/>
            <a:ext cx="4546424" cy="3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25" y="919500"/>
            <a:ext cx="80962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